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8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875579946446086E-2"/>
          <c:y val="4.891333436261644E-2"/>
          <c:w val="0.92960590153503542"/>
          <c:h val="0.77844501055015181"/>
        </c:manualLayout>
      </c:layout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Open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Ease of entry</c:v>
                </c:pt>
                <c:pt idx="1">
                  <c:v>Challenging</c:v>
                </c:pt>
                <c:pt idx="2">
                  <c:v>Technology focused</c:v>
                </c:pt>
                <c:pt idx="3">
                  <c:v>People focused</c:v>
                </c:pt>
                <c:pt idx="4">
                  <c:v>Pay</c:v>
                </c:pt>
                <c:pt idx="5">
                  <c:v>Stability</c:v>
                </c:pt>
                <c:pt idx="6">
                  <c:v>Growth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Ease of entry</c:v>
                </c:pt>
                <c:pt idx="1">
                  <c:v>Challenging</c:v>
                </c:pt>
                <c:pt idx="2">
                  <c:v>Technology focused</c:v>
                </c:pt>
                <c:pt idx="3">
                  <c:v>People focused</c:v>
                </c:pt>
                <c:pt idx="4">
                  <c:v>Pay</c:v>
                </c:pt>
                <c:pt idx="5">
                  <c:v>Stability</c:v>
                </c:pt>
                <c:pt idx="6">
                  <c:v>Growth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Ease of entry</c:v>
                </c:pt>
                <c:pt idx="1">
                  <c:v>Challenging</c:v>
                </c:pt>
                <c:pt idx="2">
                  <c:v>Technology focused</c:v>
                </c:pt>
                <c:pt idx="3">
                  <c:v>People focused</c:v>
                </c:pt>
                <c:pt idx="4">
                  <c:v>Pay</c:v>
                </c:pt>
                <c:pt idx="5">
                  <c:v>Stability</c:v>
                </c:pt>
                <c:pt idx="6">
                  <c:v>Growth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Close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Ease of entry</c:v>
                </c:pt>
                <c:pt idx="1">
                  <c:v>Challenging</c:v>
                </c:pt>
                <c:pt idx="2">
                  <c:v>Technology focused</c:v>
                </c:pt>
                <c:pt idx="3">
                  <c:v>People focused</c:v>
                </c:pt>
                <c:pt idx="4">
                  <c:v>Pay</c:v>
                </c:pt>
                <c:pt idx="5">
                  <c:v>Stability</c:v>
                </c:pt>
                <c:pt idx="6">
                  <c:v>Growth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upDownBars>
          <c:gapWidth val="150"/>
          <c:upBars/>
          <c:downBars>
            <c:spPr>
              <a:solidFill>
                <a:srgbClr val="0070C0"/>
              </a:solidFill>
            </c:spPr>
          </c:downBars>
        </c:upDownBars>
        <c:axId val="100568576"/>
        <c:axId val="66092352"/>
      </c:stockChart>
      <c:catAx>
        <c:axId val="10056857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66092352"/>
        <c:crosses val="autoZero"/>
        <c:auto val="1"/>
        <c:lblAlgn val="ctr"/>
        <c:lblOffset val="100"/>
        <c:noMultiLvlLbl val="0"/>
      </c:catAx>
      <c:valAx>
        <c:axId val="66092352"/>
        <c:scaling>
          <c:orientation val="minMax"/>
          <c:max val="5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568576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875579946446086E-2"/>
          <c:y val="4.891333436261644E-2"/>
          <c:w val="0.92960590153503542"/>
          <c:h val="0.77844501055015181"/>
        </c:manualLayout>
      </c:layout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Open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Ease of entry</c:v>
                </c:pt>
                <c:pt idx="1">
                  <c:v>Challenging</c:v>
                </c:pt>
                <c:pt idx="2">
                  <c:v>Technology focused</c:v>
                </c:pt>
                <c:pt idx="3">
                  <c:v>People focused</c:v>
                </c:pt>
                <c:pt idx="4">
                  <c:v>Pay</c:v>
                </c:pt>
                <c:pt idx="5">
                  <c:v>Stability</c:v>
                </c:pt>
                <c:pt idx="6">
                  <c:v>Growth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Ease of entry</c:v>
                </c:pt>
                <c:pt idx="1">
                  <c:v>Challenging</c:v>
                </c:pt>
                <c:pt idx="2">
                  <c:v>Technology focused</c:v>
                </c:pt>
                <c:pt idx="3">
                  <c:v>People focused</c:v>
                </c:pt>
                <c:pt idx="4">
                  <c:v>Pay</c:v>
                </c:pt>
                <c:pt idx="5">
                  <c:v>Stability</c:v>
                </c:pt>
                <c:pt idx="6">
                  <c:v>Growth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Ease of entry</c:v>
                </c:pt>
                <c:pt idx="1">
                  <c:v>Challenging</c:v>
                </c:pt>
                <c:pt idx="2">
                  <c:v>Technology focused</c:v>
                </c:pt>
                <c:pt idx="3">
                  <c:v>People focused</c:v>
                </c:pt>
                <c:pt idx="4">
                  <c:v>Pay</c:v>
                </c:pt>
                <c:pt idx="5">
                  <c:v>Stability</c:v>
                </c:pt>
                <c:pt idx="6">
                  <c:v>Growth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Close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Ease of entry</c:v>
                </c:pt>
                <c:pt idx="1">
                  <c:v>Challenging</c:v>
                </c:pt>
                <c:pt idx="2">
                  <c:v>Technology focused</c:v>
                </c:pt>
                <c:pt idx="3">
                  <c:v>People focused</c:v>
                </c:pt>
                <c:pt idx="4">
                  <c:v>Pay</c:v>
                </c:pt>
                <c:pt idx="5">
                  <c:v>Stability</c:v>
                </c:pt>
                <c:pt idx="6">
                  <c:v>Growth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upDownBars>
          <c:gapWidth val="150"/>
          <c:upBars/>
          <c:downBars>
            <c:spPr>
              <a:solidFill>
                <a:srgbClr val="0070C0"/>
              </a:solidFill>
            </c:spPr>
          </c:downBars>
        </c:upDownBars>
        <c:axId val="120762880"/>
        <c:axId val="127777536"/>
      </c:stockChart>
      <c:catAx>
        <c:axId val="12076288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27777536"/>
        <c:crosses val="autoZero"/>
        <c:auto val="1"/>
        <c:lblAlgn val="ctr"/>
        <c:lblOffset val="100"/>
        <c:noMultiLvlLbl val="0"/>
      </c:catAx>
      <c:valAx>
        <c:axId val="127777536"/>
        <c:scaling>
          <c:orientation val="minMax"/>
          <c:max val="5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762880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875579946446086E-2"/>
          <c:y val="4.891333436261644E-2"/>
          <c:w val="0.92960590153503542"/>
          <c:h val="0.77844501055015181"/>
        </c:manualLayout>
      </c:layout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Open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Ease of entry</c:v>
                </c:pt>
                <c:pt idx="1">
                  <c:v>Challenging</c:v>
                </c:pt>
                <c:pt idx="2">
                  <c:v>Technology focused</c:v>
                </c:pt>
                <c:pt idx="3">
                  <c:v>People focused</c:v>
                </c:pt>
                <c:pt idx="4">
                  <c:v>Pay</c:v>
                </c:pt>
                <c:pt idx="5">
                  <c:v>Stability</c:v>
                </c:pt>
                <c:pt idx="6">
                  <c:v>Growth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Ease of entry</c:v>
                </c:pt>
                <c:pt idx="1">
                  <c:v>Challenging</c:v>
                </c:pt>
                <c:pt idx="2">
                  <c:v>Technology focused</c:v>
                </c:pt>
                <c:pt idx="3">
                  <c:v>People focused</c:v>
                </c:pt>
                <c:pt idx="4">
                  <c:v>Pay</c:v>
                </c:pt>
                <c:pt idx="5">
                  <c:v>Stability</c:v>
                </c:pt>
                <c:pt idx="6">
                  <c:v>Growth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Ease of entry</c:v>
                </c:pt>
                <c:pt idx="1">
                  <c:v>Challenging</c:v>
                </c:pt>
                <c:pt idx="2">
                  <c:v>Technology focused</c:v>
                </c:pt>
                <c:pt idx="3">
                  <c:v>People focused</c:v>
                </c:pt>
                <c:pt idx="4">
                  <c:v>Pay</c:v>
                </c:pt>
                <c:pt idx="5">
                  <c:v>Stability</c:v>
                </c:pt>
                <c:pt idx="6">
                  <c:v>Growth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Close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Ease of entry</c:v>
                </c:pt>
                <c:pt idx="1">
                  <c:v>Challenging</c:v>
                </c:pt>
                <c:pt idx="2">
                  <c:v>Technology focused</c:v>
                </c:pt>
                <c:pt idx="3">
                  <c:v>People focused</c:v>
                </c:pt>
                <c:pt idx="4">
                  <c:v>Pay</c:v>
                </c:pt>
                <c:pt idx="5">
                  <c:v>Stability</c:v>
                </c:pt>
                <c:pt idx="6">
                  <c:v>Growth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upDownBars>
          <c:gapWidth val="150"/>
          <c:upBars/>
          <c:downBars>
            <c:spPr>
              <a:solidFill>
                <a:srgbClr val="0070C0"/>
              </a:solidFill>
            </c:spPr>
          </c:downBars>
        </c:upDownBars>
        <c:axId val="120772096"/>
        <c:axId val="144379264"/>
      </c:stockChart>
      <c:catAx>
        <c:axId val="12077209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44379264"/>
        <c:crosses val="autoZero"/>
        <c:auto val="1"/>
        <c:lblAlgn val="ctr"/>
        <c:lblOffset val="100"/>
        <c:noMultiLvlLbl val="0"/>
      </c:catAx>
      <c:valAx>
        <c:axId val="144379264"/>
        <c:scaling>
          <c:orientation val="minMax"/>
          <c:max val="5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772096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875579946446086E-2"/>
          <c:y val="4.891333436261644E-2"/>
          <c:w val="0.92960590153503542"/>
          <c:h val="0.77844501055015181"/>
        </c:manualLayout>
      </c:layout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Open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Ease of entry</c:v>
                </c:pt>
                <c:pt idx="1">
                  <c:v>Challenging</c:v>
                </c:pt>
                <c:pt idx="2">
                  <c:v>Technology focused</c:v>
                </c:pt>
                <c:pt idx="3">
                  <c:v>People focused</c:v>
                </c:pt>
                <c:pt idx="4">
                  <c:v>Pay</c:v>
                </c:pt>
                <c:pt idx="5">
                  <c:v>Stability</c:v>
                </c:pt>
                <c:pt idx="6">
                  <c:v>Growth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4</c:v>
                </c:pt>
                <c:pt idx="6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Ease of entry</c:v>
                </c:pt>
                <c:pt idx="1">
                  <c:v>Challenging</c:v>
                </c:pt>
                <c:pt idx="2">
                  <c:v>Technology focused</c:v>
                </c:pt>
                <c:pt idx="3">
                  <c:v>People focused</c:v>
                </c:pt>
                <c:pt idx="4">
                  <c:v>Pay</c:v>
                </c:pt>
                <c:pt idx="5">
                  <c:v>Stability</c:v>
                </c:pt>
                <c:pt idx="6">
                  <c:v>Growth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4</c:v>
                </c:pt>
                <c:pt idx="6">
                  <c:v>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Ease of entry</c:v>
                </c:pt>
                <c:pt idx="1">
                  <c:v>Challenging</c:v>
                </c:pt>
                <c:pt idx="2">
                  <c:v>Technology focused</c:v>
                </c:pt>
                <c:pt idx="3">
                  <c:v>People focused</c:v>
                </c:pt>
                <c:pt idx="4">
                  <c:v>Pay</c:v>
                </c:pt>
                <c:pt idx="5">
                  <c:v>Stability</c:v>
                </c:pt>
                <c:pt idx="6">
                  <c:v>Growth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Close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Ease of entry</c:v>
                </c:pt>
                <c:pt idx="1">
                  <c:v>Challenging</c:v>
                </c:pt>
                <c:pt idx="2">
                  <c:v>Technology focused</c:v>
                </c:pt>
                <c:pt idx="3">
                  <c:v>People focused</c:v>
                </c:pt>
                <c:pt idx="4">
                  <c:v>Pay</c:v>
                </c:pt>
                <c:pt idx="5">
                  <c:v>Stability</c:v>
                </c:pt>
                <c:pt idx="6">
                  <c:v>Growth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upDownBars>
          <c:gapWidth val="150"/>
          <c:upBars/>
          <c:downBars>
            <c:spPr>
              <a:solidFill>
                <a:srgbClr val="0070C0"/>
              </a:solidFill>
            </c:spPr>
          </c:downBars>
        </c:upDownBars>
        <c:axId val="119111168"/>
        <c:axId val="144380992"/>
      </c:stockChart>
      <c:catAx>
        <c:axId val="11911116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44380992"/>
        <c:crosses val="autoZero"/>
        <c:auto val="1"/>
        <c:lblAlgn val="ctr"/>
        <c:lblOffset val="100"/>
        <c:noMultiLvlLbl val="0"/>
      </c:catAx>
      <c:valAx>
        <c:axId val="144380992"/>
        <c:scaling>
          <c:orientation val="minMax"/>
          <c:max val="5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9111168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875579946446086E-2"/>
          <c:y val="4.891333436261644E-2"/>
          <c:w val="0.92960590153503542"/>
          <c:h val="0.77844501055015181"/>
        </c:manualLayout>
      </c:layout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Open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Ease of entry</c:v>
                </c:pt>
                <c:pt idx="1">
                  <c:v>Challenging</c:v>
                </c:pt>
                <c:pt idx="2">
                  <c:v>Technology focused</c:v>
                </c:pt>
                <c:pt idx="3">
                  <c:v>People focused</c:v>
                </c:pt>
                <c:pt idx="4">
                  <c:v>Pay</c:v>
                </c:pt>
                <c:pt idx="5">
                  <c:v>Stability</c:v>
                </c:pt>
                <c:pt idx="6">
                  <c:v>Growth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Ease of entry</c:v>
                </c:pt>
                <c:pt idx="1">
                  <c:v>Challenging</c:v>
                </c:pt>
                <c:pt idx="2">
                  <c:v>Technology focused</c:v>
                </c:pt>
                <c:pt idx="3">
                  <c:v>People focused</c:v>
                </c:pt>
                <c:pt idx="4">
                  <c:v>Pay</c:v>
                </c:pt>
                <c:pt idx="5">
                  <c:v>Stability</c:v>
                </c:pt>
                <c:pt idx="6">
                  <c:v>Growth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Ease of entry</c:v>
                </c:pt>
                <c:pt idx="1">
                  <c:v>Challenging</c:v>
                </c:pt>
                <c:pt idx="2">
                  <c:v>Technology focused</c:v>
                </c:pt>
                <c:pt idx="3">
                  <c:v>People focused</c:v>
                </c:pt>
                <c:pt idx="4">
                  <c:v>Pay</c:v>
                </c:pt>
                <c:pt idx="5">
                  <c:v>Stability</c:v>
                </c:pt>
                <c:pt idx="6">
                  <c:v>Growth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Close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Ease of entry</c:v>
                </c:pt>
                <c:pt idx="1">
                  <c:v>Challenging</c:v>
                </c:pt>
                <c:pt idx="2">
                  <c:v>Technology focused</c:v>
                </c:pt>
                <c:pt idx="3">
                  <c:v>People focused</c:v>
                </c:pt>
                <c:pt idx="4">
                  <c:v>Pay</c:v>
                </c:pt>
                <c:pt idx="5">
                  <c:v>Stability</c:v>
                </c:pt>
                <c:pt idx="6">
                  <c:v>Growth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upDownBars>
          <c:gapWidth val="150"/>
          <c:upBars/>
          <c:downBars>
            <c:spPr>
              <a:solidFill>
                <a:srgbClr val="0070C0"/>
              </a:solidFill>
            </c:spPr>
          </c:downBars>
        </c:upDownBars>
        <c:axId val="144688640"/>
        <c:axId val="144382720"/>
      </c:stockChart>
      <c:catAx>
        <c:axId val="14468864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44382720"/>
        <c:crosses val="autoZero"/>
        <c:auto val="1"/>
        <c:lblAlgn val="ctr"/>
        <c:lblOffset val="100"/>
        <c:noMultiLvlLbl val="0"/>
      </c:catAx>
      <c:valAx>
        <c:axId val="144382720"/>
        <c:scaling>
          <c:orientation val="minMax"/>
          <c:max val="5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688640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875579946446086E-2"/>
          <c:y val="4.891333436261644E-2"/>
          <c:w val="0.92960590153503542"/>
          <c:h val="0.77844501055015181"/>
        </c:manualLayout>
      </c:layout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Open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Ease of entry</c:v>
                </c:pt>
                <c:pt idx="1">
                  <c:v>Challenging</c:v>
                </c:pt>
                <c:pt idx="2">
                  <c:v>Technology focused</c:v>
                </c:pt>
                <c:pt idx="3">
                  <c:v>People focused</c:v>
                </c:pt>
                <c:pt idx="4">
                  <c:v>Pay</c:v>
                </c:pt>
                <c:pt idx="5">
                  <c:v>Stability</c:v>
                </c:pt>
                <c:pt idx="6">
                  <c:v>Growth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3</c:v>
                </c:pt>
                <c:pt idx="6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Ease of entry</c:v>
                </c:pt>
                <c:pt idx="1">
                  <c:v>Challenging</c:v>
                </c:pt>
                <c:pt idx="2">
                  <c:v>Technology focused</c:v>
                </c:pt>
                <c:pt idx="3">
                  <c:v>People focused</c:v>
                </c:pt>
                <c:pt idx="4">
                  <c:v>Pay</c:v>
                </c:pt>
                <c:pt idx="5">
                  <c:v>Stability</c:v>
                </c:pt>
                <c:pt idx="6">
                  <c:v>Growth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3</c:v>
                </c:pt>
                <c:pt idx="6">
                  <c:v>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Ease of entry</c:v>
                </c:pt>
                <c:pt idx="1">
                  <c:v>Challenging</c:v>
                </c:pt>
                <c:pt idx="2">
                  <c:v>Technology focused</c:v>
                </c:pt>
                <c:pt idx="3">
                  <c:v>People focused</c:v>
                </c:pt>
                <c:pt idx="4">
                  <c:v>Pay</c:v>
                </c:pt>
                <c:pt idx="5">
                  <c:v>Stability</c:v>
                </c:pt>
                <c:pt idx="6">
                  <c:v>Growth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Close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Ease of entry</c:v>
                </c:pt>
                <c:pt idx="1">
                  <c:v>Challenging</c:v>
                </c:pt>
                <c:pt idx="2">
                  <c:v>Technology focused</c:v>
                </c:pt>
                <c:pt idx="3">
                  <c:v>People focused</c:v>
                </c:pt>
                <c:pt idx="4">
                  <c:v>Pay</c:v>
                </c:pt>
                <c:pt idx="5">
                  <c:v>Stability</c:v>
                </c:pt>
                <c:pt idx="6">
                  <c:v>Growth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upDownBars>
          <c:gapWidth val="150"/>
          <c:upBars/>
          <c:downBars>
            <c:spPr>
              <a:solidFill>
                <a:srgbClr val="0070C0"/>
              </a:solidFill>
            </c:spPr>
          </c:downBars>
        </c:upDownBars>
        <c:axId val="40257536"/>
        <c:axId val="144426112"/>
      </c:stockChart>
      <c:catAx>
        <c:axId val="4025753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44426112"/>
        <c:crosses val="autoZero"/>
        <c:auto val="1"/>
        <c:lblAlgn val="ctr"/>
        <c:lblOffset val="100"/>
        <c:noMultiLvlLbl val="0"/>
      </c:catAx>
      <c:valAx>
        <c:axId val="144426112"/>
        <c:scaling>
          <c:orientation val="minMax"/>
          <c:max val="5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257536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0"/>
            <a:ext cx="6781800" cy="8382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Enterprise 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571998"/>
              </p:ext>
            </p:extLst>
          </p:nvPr>
        </p:nvGraphicFramePr>
        <p:xfrm>
          <a:off x="304800" y="685800"/>
          <a:ext cx="8458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473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0"/>
            <a:ext cx="6781800" cy="8382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Consulting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134312"/>
              </p:ext>
            </p:extLst>
          </p:nvPr>
        </p:nvGraphicFramePr>
        <p:xfrm>
          <a:off x="304800" y="685800"/>
          <a:ext cx="8458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9492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0"/>
            <a:ext cx="6781800" cy="8382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Independent Consulting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617473"/>
              </p:ext>
            </p:extLst>
          </p:nvPr>
        </p:nvGraphicFramePr>
        <p:xfrm>
          <a:off x="304800" y="685800"/>
          <a:ext cx="8458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3928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0"/>
            <a:ext cx="6781800" cy="8382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Software Product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397071"/>
              </p:ext>
            </p:extLst>
          </p:nvPr>
        </p:nvGraphicFramePr>
        <p:xfrm>
          <a:off x="304800" y="685800"/>
          <a:ext cx="8458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9884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0"/>
            <a:ext cx="6781800" cy="8382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Large Tech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277713"/>
              </p:ext>
            </p:extLst>
          </p:nvPr>
        </p:nvGraphicFramePr>
        <p:xfrm>
          <a:off x="304800" y="685800"/>
          <a:ext cx="8458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2153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0"/>
            <a:ext cx="6781800" cy="8382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Entrepreneur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819635"/>
              </p:ext>
            </p:extLst>
          </p:nvPr>
        </p:nvGraphicFramePr>
        <p:xfrm>
          <a:off x="304800" y="685800"/>
          <a:ext cx="8458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8337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46</TotalTime>
  <Words>10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Enterprise IT</vt:lpstr>
      <vt:lpstr>Consulting</vt:lpstr>
      <vt:lpstr>Independent Consulting</vt:lpstr>
      <vt:lpstr>Software Product</vt:lpstr>
      <vt:lpstr>Large Tech</vt:lpstr>
      <vt:lpstr>Entrepreneur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Randar</dc:creator>
  <cp:lastModifiedBy>Randar</cp:lastModifiedBy>
  <cp:revision>9</cp:revision>
  <dcterms:created xsi:type="dcterms:W3CDTF">2006-08-16T00:00:00Z</dcterms:created>
  <dcterms:modified xsi:type="dcterms:W3CDTF">2014-01-23T06:40:05Z</dcterms:modified>
</cp:coreProperties>
</file>